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59324-8FCC-4598-A35C-435F3C2A8C78}" type="datetimeFigureOut">
              <a:rPr lang="ru-RU" smtClean="0"/>
              <a:t>15.02.2014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9E8A8-EE43-4893-AD67-FF8383773E9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59324-8FCC-4598-A35C-435F3C2A8C78}" type="datetimeFigureOut">
              <a:rPr lang="ru-RU" smtClean="0"/>
              <a:t>15.02.2014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9E8A8-EE43-4893-AD67-FF8383773E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59324-8FCC-4598-A35C-435F3C2A8C78}" type="datetimeFigureOut">
              <a:rPr lang="ru-RU" smtClean="0"/>
              <a:t>15.02.2014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9E8A8-EE43-4893-AD67-FF8383773E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59324-8FCC-4598-A35C-435F3C2A8C78}" type="datetimeFigureOut">
              <a:rPr lang="ru-RU" smtClean="0"/>
              <a:t>15.02.2014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9E8A8-EE43-4893-AD67-FF8383773E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59324-8FCC-4598-A35C-435F3C2A8C78}" type="datetimeFigureOut">
              <a:rPr lang="ru-RU" smtClean="0"/>
              <a:t>15.02.2014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9E8A8-EE43-4893-AD67-FF8383773E9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59324-8FCC-4598-A35C-435F3C2A8C78}" type="datetimeFigureOut">
              <a:rPr lang="ru-RU" smtClean="0"/>
              <a:t>15.02.2014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9E8A8-EE43-4893-AD67-FF8383773E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59324-8FCC-4598-A35C-435F3C2A8C78}" type="datetimeFigureOut">
              <a:rPr lang="ru-RU" smtClean="0"/>
              <a:t>15.02.2014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9E8A8-EE43-4893-AD67-FF8383773E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59324-8FCC-4598-A35C-435F3C2A8C78}" type="datetimeFigureOut">
              <a:rPr lang="ru-RU" smtClean="0"/>
              <a:t>15.02.2014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9E8A8-EE43-4893-AD67-FF8383773E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59324-8FCC-4598-A35C-435F3C2A8C78}" type="datetimeFigureOut">
              <a:rPr lang="ru-RU" smtClean="0"/>
              <a:t>15.02.2014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9E8A8-EE43-4893-AD67-FF8383773E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59324-8FCC-4598-A35C-435F3C2A8C78}" type="datetimeFigureOut">
              <a:rPr lang="ru-RU" smtClean="0"/>
              <a:t>15.02.2014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9E8A8-EE43-4893-AD67-FF8383773E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59324-8FCC-4598-A35C-435F3C2A8C78}" type="datetimeFigureOut">
              <a:rPr lang="ru-RU" smtClean="0"/>
              <a:t>15.02.2014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49E8A8-EE43-4893-AD67-FF8383773E96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0459324-8FCC-4598-A35C-435F3C2A8C78}" type="datetimeFigureOut">
              <a:rPr lang="ru-RU" smtClean="0"/>
              <a:t>15.02.2014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49E8A8-EE43-4893-AD67-FF8383773E96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i="1" dirty="0">
                <a:solidFill>
                  <a:srgbClr val="0070C0"/>
                </a:solidFill>
              </a:rPr>
              <a:t>Удерживание </a:t>
            </a:r>
            <a:r>
              <a:rPr lang="ru-RU" sz="2400" b="1" i="1" dirty="0" err="1">
                <a:solidFill>
                  <a:srgbClr val="0070C0"/>
                </a:solidFill>
              </a:rPr>
              <a:t>маломобильного</a:t>
            </a:r>
            <a:r>
              <a:rPr lang="ru-RU" sz="2400" b="1" i="1" dirty="0">
                <a:solidFill>
                  <a:srgbClr val="0070C0"/>
                </a:solidFill>
              </a:rPr>
              <a:t> человека при поднятии </a:t>
            </a:r>
            <a:r>
              <a:rPr lang="ru-RU" sz="2400" dirty="0">
                <a:solidFill>
                  <a:srgbClr val="0070C0"/>
                </a:solidFill>
              </a:rPr>
              <a:t/>
            </a:r>
            <a:br>
              <a:rPr lang="ru-RU" sz="2400" dirty="0">
                <a:solidFill>
                  <a:srgbClr val="0070C0"/>
                </a:solidFill>
              </a:rPr>
            </a:br>
            <a:r>
              <a:rPr lang="ru-RU" sz="2400" b="1" i="1" dirty="0">
                <a:solidFill>
                  <a:srgbClr val="0070C0"/>
                </a:solidFill>
              </a:rPr>
              <a:t>(выполняется двумя и более лицами)</a:t>
            </a:r>
            <a:r>
              <a:rPr lang="ru-RU" sz="2400" dirty="0">
                <a:solidFill>
                  <a:srgbClr val="0070C0"/>
                </a:solidFill>
              </a:rPr>
              <a:t/>
            </a:r>
            <a:br>
              <a:rPr lang="ru-RU" sz="2400" dirty="0">
                <a:solidFill>
                  <a:srgbClr val="0070C0"/>
                </a:solidFill>
              </a:rPr>
            </a:b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1187624" y="1598603"/>
            <a:ext cx="7200799" cy="378565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60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Этап  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  правой  кистью  охватите  спереди  правое  запястье </a:t>
            </a:r>
          </a:p>
          <a:p>
            <a:pPr marL="0" marR="0" lvl="0" indent="3460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вашего помощника - это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запястный, или единичный захват</a:t>
            </a:r>
          </a:p>
          <a:p>
            <a:pPr marL="0" marR="0" lvl="0" indent="3460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i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3460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i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3460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i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3460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i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3460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i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3460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i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3460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i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3460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i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3460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i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3460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indent="346075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/>
              <a:t>Обоснование: уменьшается нагрузка на человека, который осуществляет перенос другого человека. Обеспечивается возможность надежного поднятия.</a:t>
            </a:r>
          </a:p>
          <a:p>
            <a:pPr marL="0" marR="0" lvl="0" indent="3460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ruki3"/>
          <p:cNvPicPr/>
          <p:nvPr/>
        </p:nvPicPr>
        <p:blipFill>
          <a:blip r:embed="rId2" cstate="print">
            <a:lum bright="-12000"/>
            <a:grayscl/>
            <a:biLevel thresh="50000"/>
          </a:blip>
          <a:srcRect/>
          <a:stretch>
            <a:fillRect/>
          </a:stretch>
        </p:blipFill>
        <p:spPr bwMode="auto">
          <a:xfrm>
            <a:off x="2339752" y="2708920"/>
            <a:ext cx="238125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1925568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accent1"/>
                </a:solidFill>
              </a:rPr>
              <a:t>Этап Б</a:t>
            </a:r>
            <a:r>
              <a:rPr lang="ru-RU" sz="2000" dirty="0" smtClean="0">
                <a:solidFill>
                  <a:schemeClr val="accent1"/>
                </a:solidFill>
              </a:rPr>
              <a:t>: охватите правой кистью друг друга в области правого запястья, располагая кисть на передней поверхности – это </a:t>
            </a:r>
            <a:r>
              <a:rPr lang="ru-RU" sz="2000" i="1" dirty="0" smtClean="0">
                <a:solidFill>
                  <a:schemeClr val="accent1"/>
                </a:solidFill>
              </a:rPr>
              <a:t>двойной запястный захват</a:t>
            </a:r>
            <a:endParaRPr lang="ru-RU" sz="2000" dirty="0">
              <a:solidFill>
                <a:schemeClr val="accent1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lum contrast="62000"/>
          </a:blip>
          <a:srcRect/>
          <a:stretch>
            <a:fillRect/>
          </a:stretch>
        </p:blipFill>
        <p:spPr bwMode="auto">
          <a:xfrm>
            <a:off x="1331640" y="1988840"/>
            <a:ext cx="324036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39552" y="3933056"/>
            <a:ext cx="83027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Обоснование: более надежный и безопасный способ удерживания, </a:t>
            </a:r>
            <a:endParaRPr lang="ru-RU" dirty="0" smtClean="0"/>
          </a:p>
          <a:p>
            <a:r>
              <a:rPr lang="ru-RU" dirty="0" smtClean="0"/>
              <a:t>чем </a:t>
            </a:r>
            <a:r>
              <a:rPr lang="ru-RU" dirty="0"/>
              <a:t>единичный захват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Обеспечивается безопасность пациента, уменьшается нагрузка на  человека</a:t>
            </a:r>
            <a:r>
              <a:rPr lang="ru-RU" dirty="0" smtClean="0"/>
              <a:t>,</a:t>
            </a:r>
          </a:p>
          <a:p>
            <a:r>
              <a:rPr lang="ru-RU" dirty="0" smtClean="0"/>
              <a:t> </a:t>
            </a:r>
            <a:r>
              <a:rPr lang="ru-RU" dirty="0"/>
              <a:t>осуществляющего перенос больного.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5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487888"/>
          </a:xfrm>
        </p:spPr>
        <p:txBody>
          <a:bodyPr/>
          <a:lstStyle/>
          <a:p>
            <a:r>
              <a:rPr lang="ru-RU" b="1" dirty="0" smtClean="0"/>
              <a:t>Этап В</a:t>
            </a:r>
            <a:r>
              <a:rPr lang="ru-RU" dirty="0" smtClean="0"/>
              <a:t>: возьмите друг друга правой рукой, как при рукопожатии — </a:t>
            </a:r>
            <a:r>
              <a:rPr lang="ru-RU" i="1" dirty="0" smtClean="0"/>
              <a:t>это захват рукой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8" name="Рисунок 7" descr="ruki11"/>
          <p:cNvPicPr/>
          <p:nvPr/>
        </p:nvPicPr>
        <p:blipFill>
          <a:blip r:embed="rId2" cstate="print">
            <a:grayscl/>
            <a:biLevel thresh="50000"/>
          </a:blip>
          <a:srcRect/>
          <a:stretch>
            <a:fillRect/>
          </a:stretch>
        </p:blipFill>
        <p:spPr bwMode="auto">
          <a:xfrm>
            <a:off x="1619672" y="2276872"/>
            <a:ext cx="4171528" cy="1847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95536" y="4509120"/>
            <a:ext cx="84954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Обоснование: этот захват не очень надежен, т.к. руки могут расцепиться</a:t>
            </a:r>
            <a:r>
              <a:rPr lang="ru-RU" b="1" dirty="0" smtClean="0"/>
              <a:t>,</a:t>
            </a:r>
          </a:p>
          <a:p>
            <a:r>
              <a:rPr lang="ru-RU" b="1" dirty="0" smtClean="0"/>
              <a:t> </a:t>
            </a:r>
            <a:r>
              <a:rPr lang="ru-RU" b="1" dirty="0"/>
              <a:t>особенно если они влажные.</a:t>
            </a:r>
          </a:p>
          <a:p>
            <a:r>
              <a:rPr lang="ru-RU" b="1" dirty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1008112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accent1"/>
                </a:solidFill>
              </a:rPr>
              <a:t>Этап Г</a:t>
            </a:r>
            <a:r>
              <a:rPr lang="ru-RU" dirty="0" smtClean="0">
                <a:solidFill>
                  <a:schemeClr val="accent1"/>
                </a:solidFill>
              </a:rPr>
              <a:t>: охватите правой рукой </a:t>
            </a:r>
            <a:r>
              <a:rPr lang="en-US" dirty="0" smtClean="0">
                <a:solidFill>
                  <a:schemeClr val="accent1"/>
                </a:solidFill>
              </a:rPr>
              <a:t>I</a:t>
            </a:r>
            <a:r>
              <a:rPr lang="ru-RU" dirty="0" smtClean="0">
                <a:solidFill>
                  <a:schemeClr val="accent1"/>
                </a:solidFill>
              </a:rPr>
              <a:t> - </a:t>
            </a:r>
            <a:r>
              <a:rPr lang="en-US" dirty="0" smtClean="0">
                <a:solidFill>
                  <a:schemeClr val="accent1"/>
                </a:solidFill>
              </a:rPr>
              <a:t>IV</a:t>
            </a:r>
            <a:r>
              <a:rPr lang="ru-RU" dirty="0" smtClean="0">
                <a:solidFill>
                  <a:schemeClr val="accent1"/>
                </a:solidFill>
              </a:rPr>
              <a:t> пальцы друг друга - это </a:t>
            </a:r>
            <a:r>
              <a:rPr lang="ru-RU" i="1" dirty="0" smtClean="0">
                <a:solidFill>
                  <a:schemeClr val="accent1"/>
                </a:solidFill>
              </a:rPr>
              <a:t>захват пальцами</a:t>
            </a:r>
            <a:endParaRPr lang="ru-RU" dirty="0" smtClean="0">
              <a:solidFill>
                <a:schemeClr val="accent1"/>
              </a:solidFill>
            </a:endParaRPr>
          </a:p>
          <a:p>
            <a:endParaRPr lang="ru-RU" dirty="0"/>
          </a:p>
        </p:txBody>
      </p:sp>
      <p:pic>
        <p:nvPicPr>
          <p:cNvPr id="4" name="Рисунок 3" descr="ruki8 Копировать"/>
          <p:cNvPicPr/>
          <p:nvPr/>
        </p:nvPicPr>
        <p:blipFill>
          <a:blip r:embed="rId2" cstate="print">
            <a:grayscl/>
            <a:biLevel thresh="50000"/>
          </a:blip>
          <a:srcRect/>
          <a:stretch>
            <a:fillRect/>
          </a:stretch>
        </p:blipFill>
        <p:spPr bwMode="auto">
          <a:xfrm>
            <a:off x="1907704" y="1844824"/>
            <a:ext cx="4102571" cy="2346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187624" y="4797152"/>
            <a:ext cx="766774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Обоснование:   этот  захват  не   очень  надежен,   т.к. </a:t>
            </a:r>
            <a:endParaRPr lang="ru-RU" sz="2400" dirty="0" smtClean="0"/>
          </a:p>
          <a:p>
            <a:r>
              <a:rPr lang="ru-RU" sz="2400" dirty="0" smtClean="0"/>
              <a:t>  </a:t>
            </a:r>
            <a:r>
              <a:rPr lang="ru-RU" sz="2400" dirty="0"/>
              <a:t>он   может  быть болезненным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908720"/>
            <a:ext cx="8229600" cy="1512168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>
                <a:solidFill>
                  <a:schemeClr val="accent1"/>
                </a:solidFill>
              </a:rPr>
              <a:t>Этап Д</a:t>
            </a:r>
            <a:r>
              <a:rPr lang="ru-RU" sz="2400" dirty="0" smtClean="0">
                <a:solidFill>
                  <a:schemeClr val="accent1"/>
                </a:solidFill>
              </a:rPr>
              <a:t>: охватите правой рукой сверху кисть помощника с фиксацией большого пальца — это </a:t>
            </a:r>
            <a:r>
              <a:rPr lang="ru-RU" sz="2400" i="1" dirty="0" smtClean="0">
                <a:solidFill>
                  <a:schemeClr val="accent1"/>
                </a:solidFill>
              </a:rPr>
              <a:t>захват «ладонь в ладонь» с захватом большого пальца</a:t>
            </a:r>
            <a:endParaRPr lang="ru-RU" sz="2400" dirty="0" smtClean="0">
              <a:solidFill>
                <a:schemeClr val="accent1"/>
              </a:solidFill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ruki7%20Копировать"/>
          <p:cNvPicPr/>
          <p:nvPr/>
        </p:nvPicPr>
        <p:blipFill>
          <a:blip r:embed="rId2" cstate="print">
            <a:grayscl/>
            <a:biLevel thresh="50000"/>
          </a:blip>
          <a:srcRect/>
          <a:stretch>
            <a:fillRect/>
          </a:stretch>
        </p:blipFill>
        <p:spPr bwMode="auto">
          <a:xfrm>
            <a:off x="1763688" y="2564904"/>
            <a:ext cx="3922737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908720"/>
            <a:ext cx="8229600" cy="1368152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>
                <a:solidFill>
                  <a:schemeClr val="accent1"/>
                </a:solidFill>
              </a:rPr>
              <a:t>Этап Е</a:t>
            </a:r>
            <a:r>
              <a:rPr lang="ru-RU" sz="2400" dirty="0" smtClean="0">
                <a:solidFill>
                  <a:schemeClr val="accent1"/>
                </a:solidFill>
              </a:rPr>
              <a:t>: охватите правой рукой сверху кисть помощника без фиксации большого пальца - это </a:t>
            </a:r>
            <a:r>
              <a:rPr lang="ru-RU" sz="2400" i="1" dirty="0" smtClean="0">
                <a:solidFill>
                  <a:schemeClr val="accent1"/>
                </a:solidFill>
              </a:rPr>
              <a:t>захват «ладонь в ладонь» без захвата большого пальца</a:t>
            </a:r>
            <a:endParaRPr lang="ru-RU" sz="2400" dirty="0" smtClean="0">
              <a:solidFill>
                <a:schemeClr val="accent1"/>
              </a:solidFill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8673" name="Object 1"/>
          <p:cNvGraphicFramePr>
            <a:graphicFrameLocks noChangeAspect="1"/>
          </p:cNvGraphicFramePr>
          <p:nvPr/>
        </p:nvGraphicFramePr>
        <p:xfrm>
          <a:off x="2195736" y="2492896"/>
          <a:ext cx="2952328" cy="2227195"/>
        </p:xfrm>
        <a:graphic>
          <a:graphicData uri="http://schemas.openxmlformats.org/presentationml/2006/ole">
            <p:oleObj spid="_x0000_s28673" name="Picture" r:id="rId3" imgW="2172306" imgH="1639119" progId="Word.Picture.8">
              <p:embed/>
            </p:oleObj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hel1%20Копировать"/>
          <p:cNvPicPr>
            <a:picLocks noGrp="1"/>
          </p:cNvPicPr>
          <p:nvPr>
            <p:ph idx="1"/>
          </p:nvPr>
        </p:nvPicPr>
        <p:blipFill>
          <a:blip r:embed="rId2" cstate="print">
            <a:lum bright="-6000" contrast="12000"/>
          </a:blip>
          <a:srcRect/>
          <a:stretch>
            <a:fillRect/>
          </a:stretch>
        </p:blipFill>
        <p:spPr bwMode="auto">
          <a:xfrm>
            <a:off x="2051720" y="2996952"/>
            <a:ext cx="3078480" cy="2188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115616" y="980728"/>
            <a:ext cx="68290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>
                <a:solidFill>
                  <a:schemeClr val="accent1"/>
                </a:solidFill>
              </a:rPr>
              <a:t>Удерживание пациента методом "захват через руку" </a:t>
            </a:r>
            <a:endParaRPr lang="ru-RU" b="1" i="1" dirty="0" smtClean="0">
              <a:solidFill>
                <a:schemeClr val="accent1"/>
              </a:solidFill>
            </a:endParaRPr>
          </a:p>
          <a:p>
            <a:r>
              <a:rPr lang="ru-RU" b="1" i="1" dirty="0" smtClean="0">
                <a:solidFill>
                  <a:schemeClr val="accent1"/>
                </a:solidFill>
              </a:rPr>
              <a:t>(</a:t>
            </a:r>
            <a:r>
              <a:rPr lang="ru-RU" b="1" i="1" dirty="0">
                <a:solidFill>
                  <a:schemeClr val="accent1"/>
                </a:solidFill>
              </a:rPr>
              <a:t>выполняется одним человеком, больной может помочь)</a:t>
            </a:r>
            <a:endParaRPr lang="ru-RU" dirty="0">
              <a:solidFill>
                <a:schemeClr val="accent1"/>
              </a:solidFill>
            </a:endParaRPr>
          </a:p>
          <a:p>
            <a:r>
              <a:rPr lang="ru-RU" b="1" i="1" dirty="0">
                <a:solidFill>
                  <a:schemeClr val="accent1"/>
                </a:solidFill>
              </a:rPr>
              <a:t> </a:t>
            </a:r>
            <a:endParaRPr lang="ru-RU" dirty="0">
              <a:solidFill>
                <a:schemeClr val="accent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1008112"/>
          </a:xfrm>
        </p:spPr>
        <p:txBody>
          <a:bodyPr/>
          <a:lstStyle/>
          <a:p>
            <a:pPr algn="ctr">
              <a:buNone/>
            </a:pPr>
            <a:r>
              <a:rPr lang="ru-RU" b="1" i="1" dirty="0" smtClean="0">
                <a:solidFill>
                  <a:schemeClr val="accent1"/>
                </a:solidFill>
              </a:rPr>
              <a:t>Размещение пациента в положении </a:t>
            </a:r>
            <a:r>
              <a:rPr lang="ru-RU" b="1" i="1" dirty="0" err="1" smtClean="0">
                <a:solidFill>
                  <a:schemeClr val="accent1"/>
                </a:solidFill>
              </a:rPr>
              <a:t>Фаулера</a:t>
            </a:r>
            <a:r>
              <a:rPr lang="ru-RU" b="1" i="1" dirty="0" smtClean="0">
                <a:solidFill>
                  <a:schemeClr val="accent1"/>
                </a:solidFill>
              </a:rPr>
              <a:t> </a:t>
            </a:r>
            <a:endParaRPr lang="ru-RU" dirty="0" smtClean="0">
              <a:solidFill>
                <a:schemeClr val="accent1"/>
              </a:solidFill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chel3%20Копировать"/>
          <p:cNvPicPr/>
          <p:nvPr/>
        </p:nvPicPr>
        <p:blipFill>
          <a:blip r:embed="rId2" cstate="print">
            <a:lum bright="-8000" contrast="12000"/>
          </a:blip>
          <a:srcRect t="3188"/>
          <a:stretch>
            <a:fillRect/>
          </a:stretch>
        </p:blipFill>
        <p:spPr bwMode="auto">
          <a:xfrm>
            <a:off x="2051720" y="2060848"/>
            <a:ext cx="5112568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1709544"/>
          </a:xfrm>
        </p:spPr>
        <p:txBody>
          <a:bodyPr/>
          <a:lstStyle/>
          <a:p>
            <a:pPr>
              <a:buNone/>
            </a:pPr>
            <a:r>
              <a:rPr lang="ru-RU" sz="2400" b="1" i="1" dirty="0" smtClean="0">
                <a:solidFill>
                  <a:schemeClr val="accent1"/>
                </a:solidFill>
              </a:rPr>
              <a:t>  Размещение </a:t>
            </a:r>
            <a:r>
              <a:rPr lang="ru-RU" sz="2400" b="1" i="1" dirty="0" smtClean="0">
                <a:solidFill>
                  <a:schemeClr val="accent1"/>
                </a:solidFill>
              </a:rPr>
              <a:t>пациента в положении Симса </a:t>
            </a:r>
            <a:endParaRPr lang="ru-RU" sz="2400" dirty="0" smtClean="0">
              <a:solidFill>
                <a:schemeClr val="accent1"/>
              </a:solidFill>
            </a:endParaRPr>
          </a:p>
          <a:p>
            <a:pPr>
              <a:buNone/>
            </a:pPr>
            <a:r>
              <a:rPr lang="ru-RU" sz="2400" b="1" i="1" dirty="0" smtClean="0">
                <a:solidFill>
                  <a:schemeClr val="accent1"/>
                </a:solidFill>
              </a:rPr>
              <a:t>(положение, промежуточное между </a:t>
            </a:r>
            <a:r>
              <a:rPr lang="ru-RU" sz="2400" b="1" dirty="0" smtClean="0">
                <a:solidFill>
                  <a:schemeClr val="accent1"/>
                </a:solidFill>
              </a:rPr>
              <a:t>положением на животе и на боку); </a:t>
            </a:r>
            <a:endParaRPr lang="ru-RU" sz="2400" dirty="0" smtClean="0">
              <a:solidFill>
                <a:schemeClr val="accent1"/>
              </a:solidFill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chel21"/>
          <p:cNvPicPr/>
          <p:nvPr/>
        </p:nvPicPr>
        <p:blipFill>
          <a:blip r:embed="rId2" cstate="print">
            <a:lum contrast="4000"/>
          </a:blip>
          <a:srcRect/>
          <a:stretch>
            <a:fillRect/>
          </a:stretch>
        </p:blipFill>
        <p:spPr bwMode="auto">
          <a:xfrm>
            <a:off x="2995612" y="2409825"/>
            <a:ext cx="3152775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44</TotalTime>
  <Words>250</Words>
  <Application>Microsoft Office PowerPoint</Application>
  <PresentationFormat>Экран (4:3)</PresentationFormat>
  <Paragraphs>36</Paragraphs>
  <Slides>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Поток</vt:lpstr>
      <vt:lpstr>Microsoft Word Picture</vt:lpstr>
      <vt:lpstr>Удерживание маломобильного человека при поднятии  (выполняется двумя и более лицами) </vt:lpstr>
      <vt:lpstr> </vt:lpstr>
      <vt:lpstr>Слайд 3</vt:lpstr>
      <vt:lpstr>         </vt:lpstr>
      <vt:lpstr>Слайд 5</vt:lpstr>
      <vt:lpstr>Слайд 6</vt:lpstr>
      <vt:lpstr>Слайд 7</vt:lpstr>
      <vt:lpstr>Слайд 8</vt:lpstr>
      <vt:lpstr>Слайд 9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Удерживание маломобильного человека при поднятии  (выполняется двумя и более лицами) </dc:title>
  <dc:creator>User</dc:creator>
  <cp:lastModifiedBy>User</cp:lastModifiedBy>
  <cp:revision>1</cp:revision>
  <dcterms:created xsi:type="dcterms:W3CDTF">2014-02-15T15:41:57Z</dcterms:created>
  <dcterms:modified xsi:type="dcterms:W3CDTF">2014-02-15T16:26:09Z</dcterms:modified>
</cp:coreProperties>
</file>